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47000" contrast="-69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6B0D7-D5D5-412D-A6E3-7232A3A92F9E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3A3C2-D066-49DE-9830-2E5869338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000372"/>
            <a:ext cx="7772400" cy="124302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" sz="5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MIGRAINE TREATMENT</a:t>
            </a:r>
            <a:br>
              <a:rPr lang="sr-Latn-CS" b="1" spc="1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</a:br>
            <a:endParaRPr lang="en-US" b="1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685808"/>
          </a:xfrm>
        </p:spPr>
        <p:txBody>
          <a:bodyPr>
            <a:normAutofit/>
          </a:bodyPr>
          <a:lstStyle/>
          <a:p>
            <a:r>
              <a:rPr lang="en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PREVENTION OF MIGRAINE ATTACK</a:t>
            </a:r>
          </a:p>
          <a:p>
            <a:pPr algn="ctr">
              <a:buNone/>
            </a:pPr>
            <a:endParaRPr lang="sr-Cyrl-CS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algn="ctr">
              <a:buNone/>
            </a:pPr>
            <a:endParaRPr lang="sr-Cyrl-CS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When anti-seizure medications are used more than 3 times a week</a:t>
            </a:r>
          </a:p>
          <a:p>
            <a:pPr>
              <a:spcBef>
                <a:spcPct val="30000"/>
              </a:spcBef>
              <a:buNone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When the frequency of attacks increases</a:t>
            </a: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When the patient responds poorly to therapy to stop seizures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472518" cy="6215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PRINCIPLES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PREVENTION</a:t>
            </a:r>
          </a:p>
          <a:p>
            <a:pPr algn="ctr"/>
            <a:endParaRPr lang="sr-Cyrl-CS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The patient should keep a diary of the attacks</a:t>
            </a:r>
          </a:p>
          <a:p>
            <a:pPr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Take comorbidity into account when choosing a drug</a:t>
            </a:r>
          </a:p>
          <a:p>
            <a:pPr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Start with low doses and gradually increase them</a:t>
            </a: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Try each medicine for 8-12 weeks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pPr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Only 50% of patients respond well to the first drug. If there is no reaction, be persistent and try another drug.</a:t>
            </a: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ATTACK PREVENTION</a:t>
            </a:r>
          </a:p>
          <a:p>
            <a:pPr algn="ctr">
              <a:buNone/>
            </a:pPr>
            <a:r>
              <a:rPr lang="en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ß </a:t>
            </a:r>
            <a:r>
              <a:rPr lang="en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-BLOCKERS</a:t>
            </a:r>
          </a:p>
          <a:p>
            <a:pPr algn="ctr">
              <a:buNone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sr-Latn-R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-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propranolol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</a:p>
          <a:p>
            <a:pPr lvl="3">
              <a:buNone/>
            </a:pP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32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atenolol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</a:p>
          <a:p>
            <a:pPr lvl="3">
              <a:buNone/>
            </a:pP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32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metoprolol</a:t>
            </a:r>
            <a:endParaRPr lang="sr-Cyrl-CS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32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nadolol</a:t>
            </a:r>
            <a:r>
              <a:rPr lang="en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endParaRPr lang="sr-Cyrl-CS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 lvl="3">
              <a:buNone/>
            </a:pPr>
            <a:endParaRPr lang="sr-Cyrl-CS" sz="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They are contraindicated in asthma, type 1 diabetes, heart block and hypotension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Side effects: fatigue, reduced effort tolerance, impotence, depression</a:t>
            </a:r>
            <a:endParaRPr lang="sr-Cyrl-CS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" sz="4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ATTACK PREVENTION</a:t>
            </a:r>
          </a:p>
          <a:p>
            <a:pPr algn="ctr"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endParaRPr lang="sr-Cyrl-CS" sz="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" sz="45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TRICYCLIC ANTIDEPRESSANTS</a:t>
            </a:r>
            <a:endParaRPr lang="sr-Cyrl-CS" sz="5100" b="1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sz="29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sr-Latn-RS" sz="45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45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45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amitriptyline</a:t>
            </a:r>
            <a:r>
              <a:rPr lang="en" sz="3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45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(20-75 mg )</a:t>
            </a:r>
            <a:endParaRPr lang="sr-Cyrl-CS" sz="45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sz="45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45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45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45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nortriptyline</a:t>
            </a:r>
            <a:r>
              <a:rPr lang="en" sz="45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endParaRPr lang="sr-Cyrl-CS" sz="45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 lvl="3">
              <a:buNone/>
            </a:pPr>
            <a:endParaRPr lang="sr-Cyrl-CS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n" sz="45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Contraindications: glaucoma, prostatism, heart disease</a:t>
            </a:r>
            <a:r>
              <a:rPr lang="en" sz="3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endParaRPr lang="sr-Cyrl-CS" sz="13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n" sz="45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45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Side effects: drowsiness, dry mouth, weight gain, blurred vision</a:t>
            </a: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endParaRPr lang="sr-Cyrl-CS" sz="800" dirty="0"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sr-Cyrl-CS" sz="2800" dirty="0">
              <a:solidFill>
                <a:srgbClr val="336600"/>
              </a:solidFill>
              <a:cs typeface="Arial" charset="0"/>
              <a:sym typeface="WP IconicSymbolsA" pitchFamily="2" charset="2"/>
            </a:endParaRPr>
          </a:p>
          <a:p>
            <a:r>
              <a:rPr lang="en" sz="2800" dirty="0">
                <a:solidFill>
                  <a:srgbClr val="336600"/>
                </a:solidFill>
                <a:cs typeface="Arial" charset="0"/>
                <a:sym typeface="WP IconicSymbolsA" pitchFamily="2" charset="2"/>
              </a:rPr>
              <a:t>  </a:t>
            </a:r>
            <a:endParaRPr lang="en-US" sz="2800" dirty="0">
              <a:solidFill>
                <a:srgbClr val="336600"/>
              </a:solidFill>
              <a:cs typeface="Arial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472518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ATTACK PREVENTION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endParaRPr lang="sr-Cyrl-CS" sz="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sr-Cyrl-CS" sz="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" sz="28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CALCIUM CHANNEL BLOCKERS</a:t>
            </a:r>
          </a:p>
          <a:p>
            <a:pPr algn="ctr">
              <a:buNone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sz="1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sr-Latn-RS" sz="28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verapamil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(180-320 mg /day )</a:t>
            </a:r>
          </a:p>
          <a:p>
            <a:pPr lvl="3">
              <a:buNone/>
            </a:pP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28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flunarizine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(5-10 mg /day )</a:t>
            </a:r>
          </a:p>
          <a:p>
            <a:pPr lvl="3"/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>
              <a:buClr>
                <a:srgbClr val="D52609"/>
              </a:buClr>
              <a:buFont typeface="Arial Unicode MS" pitchFamily="34" charset="-128"/>
              <a:buChar char="✦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Contraindications: heart block, depression , hypotension</a:t>
            </a: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D52609"/>
              </a:buClr>
              <a:buNone/>
            </a:pPr>
            <a:r>
              <a:rPr lang="en" sz="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pPr>
              <a:buClr>
                <a:srgbClr val="D52609"/>
              </a:buClr>
              <a:buFont typeface="Arial Unicode MS" pitchFamily="34" charset="-128"/>
              <a:buChar char="✦"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Side effects: weight gain, edema , constipation , depression</a:t>
            </a: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sr-Cyrl-CS" sz="800" dirty="0">
              <a:solidFill>
                <a:srgbClr val="336600"/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lnSpcReduction="10000"/>
          </a:bodyPr>
          <a:lstStyle/>
          <a:p>
            <a:pPr algn="ctr"/>
            <a:endParaRPr lang="sr-Cyrl-CS" sz="800" b="1" dirty="0">
              <a:solidFill>
                <a:srgbClr val="3366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ANTIEPLEPTICS</a:t>
            </a:r>
            <a:endParaRPr lang="sr-Cyrl-CS" b="1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sr-Cyrl-CS" sz="3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2"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sr-Latn-R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-</a:t>
            </a:r>
            <a:r>
              <a:rPr lang="en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3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valproate</a:t>
            </a:r>
            <a:r>
              <a:rPr lang="en" sz="3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(1250-2000 mg /day )</a:t>
            </a:r>
          </a:p>
          <a:p>
            <a:pPr lvl="2">
              <a:buNone/>
            </a:pPr>
            <a:r>
              <a:rPr lang="en" sz="30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30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30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3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topiramate</a:t>
            </a:r>
            <a:r>
              <a:rPr lang="en" sz="3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(75-200 mg /day )</a:t>
            </a:r>
          </a:p>
          <a:p>
            <a:pPr lvl="2">
              <a:buNone/>
            </a:pPr>
            <a:r>
              <a:rPr lang="en" sz="3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3000" b="1" dirty="0">
                <a:solidFill>
                  <a:srgbClr val="FFC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sr-Latn-RS" sz="30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30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3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gabapentin</a:t>
            </a:r>
            <a:r>
              <a:rPr lang="en" sz="3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(900-2400 mg /day )</a:t>
            </a:r>
          </a:p>
          <a:p>
            <a:pPr lvl="3">
              <a:buNone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>
              <a:buNone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Adverse effects: drowsiness, ataxia, difficulty thinking, weight gain, hair loss, liver disorders</a:t>
            </a:r>
            <a:endParaRPr lang="sr-Cyrl-CS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500042"/>
            <a:ext cx="8715436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ATTACK PREVENTION</a:t>
            </a:r>
          </a:p>
          <a:p>
            <a:pPr algn="ctr">
              <a:buNone/>
            </a:pPr>
            <a:r>
              <a:rPr lang="en" sz="1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endParaRPr lang="sr-Cyrl-CS" sz="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PIZOTIFEN </a:t>
            </a:r>
            <a:r>
              <a:rPr lang="en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– 5-</a:t>
            </a:r>
            <a:r>
              <a:rPr lang="sr-Latn-RS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H</a:t>
            </a:r>
            <a:r>
              <a:rPr lang="en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T </a:t>
            </a:r>
            <a:r>
              <a:rPr lang="en" sz="2400" b="1" u="sng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sz="2400" b="1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BLOCKER</a:t>
            </a:r>
          </a:p>
          <a:p>
            <a:pPr lvl="3">
              <a:buNone/>
            </a:pPr>
            <a:endParaRPr lang="sr-Cyrl-CS" sz="18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3">
              <a:buNone/>
            </a:pPr>
            <a:r>
              <a:rPr lang="en" sz="1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        </a:t>
            </a:r>
            <a:r>
              <a:rPr lang="sr-Latn-RS" sz="2800" b="1" dirty="0">
                <a:solidFill>
                  <a:srgbClr val="C00000"/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-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Vrinda" pitchFamily="2" charset="0"/>
                <a:sym typeface="WP IconicSymbolsA" pitchFamily="2" charset="2"/>
              </a:rPr>
              <a:t>1-6 mg /day )</a:t>
            </a:r>
          </a:p>
          <a:p>
            <a:pPr lvl="3">
              <a:buNone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Vrinda" pitchFamily="2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r>
              <a:rPr lang="en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Contraindications : pylorus stenosis, MAO inhibitor</a:t>
            </a:r>
            <a:r>
              <a:rPr lang="en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</a:p>
          <a:p>
            <a:pPr>
              <a:spcBef>
                <a:spcPct val="30000"/>
              </a:spcBef>
              <a:buNone/>
            </a:pPr>
            <a:r>
              <a:rPr lang="en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Side effects: drowsiness, weight gain</a:t>
            </a:r>
          </a:p>
          <a:p>
            <a:pPr>
              <a:spcBef>
                <a:spcPct val="30000"/>
              </a:spcBef>
              <a:buNone/>
            </a:pPr>
            <a:endParaRPr lang="sr-Cyrl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spcBef>
                <a:spcPct val="30000"/>
              </a:spcBef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ingdings" pitchFamily="2" charset="2"/>
              </a:rPr>
              <a:t>        </a:t>
            </a:r>
            <a:r>
              <a:rPr lang="en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Methysergide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not used due to retroperitoneal fibrosis</a:t>
            </a: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en" sz="4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Migraine is present in 17.6% of women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and </a:t>
            </a:r>
            <a:r>
              <a:rPr lang="en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6% of men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1">
              <a:lnSpc>
                <a:spcPct val="85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en" sz="4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Only 1 in 8 people have an aura before the attack</a:t>
            </a:r>
            <a:endParaRPr lang="sr-Latn-CS" sz="3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126055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CLUSTER HEADACHE</a:t>
            </a:r>
          </a:p>
          <a:p>
            <a:pPr algn="ctr">
              <a:buFontTx/>
              <a:buNone/>
            </a:pPr>
            <a:endParaRPr lang="sr-Cyrl-CS" sz="1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WP IconicSymbolsA" pitchFamily="2" charset="2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They look like a migraine, but they last a short time (15-90 minutes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) .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They are accompanied by redness and tearing of the eye, which is painful, ptosis of the eyelid on that eye, and blocked (or leaking) ipsilateral nostril.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 algn="ctr">
              <a:buFontTx/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TENSION HEADACHE</a:t>
            </a:r>
            <a:endParaRPr lang="en-US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WHAT SHOULD THE PATIENT AVOID?</a:t>
            </a:r>
          </a:p>
          <a:p>
            <a:pPr algn="ctr">
              <a:buNone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algn="ctr">
              <a:buNone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Stress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Irregular meals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Not sleeping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Taking chocolate or alcohol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Hormones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ACUTE ATTACK</a:t>
            </a:r>
          </a:p>
          <a:p>
            <a:pPr algn="ctr">
              <a:buNone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algn="ctr">
              <a:buNone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Lie down in a quiet, dark room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Easy to lift your head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Put an ice bag on the head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Warm the body with a blanket</a:t>
            </a:r>
          </a:p>
          <a:p>
            <a:pPr lvl="1">
              <a:buClr>
                <a:srgbClr val="C00000"/>
              </a:buClr>
              <a:buNone/>
            </a:pPr>
            <a:r>
              <a:rPr lang="en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 </a:t>
            </a:r>
          </a:p>
          <a:p>
            <a:pPr lvl="1"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Apply the medicine as soon as possible in relation to the beginning of the attack</a:t>
            </a:r>
            <a:r>
              <a:rPr lang="en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340369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A MILD ATTACK</a:t>
            </a:r>
          </a:p>
          <a:p>
            <a:pPr algn="ctr">
              <a:buNone/>
            </a:pPr>
            <a:endParaRPr lang="sr-Cyrl-CS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None/>
            </a:pPr>
            <a:r>
              <a:rPr lang="en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Combination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975 mg acetylsalicylic acid or paracetamol + 8 mg codeine</a:t>
            </a:r>
            <a:r>
              <a:rPr lang="sr-Latn-R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+ caffeine)</a:t>
            </a: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or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naproxen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-Na 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,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275-550 mg</a:t>
            </a: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or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ibuprofen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, 400-800 mg</a:t>
            </a: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 </a:t>
            </a:r>
          </a:p>
          <a:p>
            <a:pP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An anti-nausea and vomiting medicine may be added,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dimenhydrinate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(50-100 mg )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or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metoclopramide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(10 mg )</a:t>
            </a: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A good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combination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of paracetamol, vasoconstrictor (isometheptene) and relaxant (dichloralphenazone)</a:t>
            </a:r>
            <a:endParaRPr lang="en-U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MODERATE AND SEVERE ATTACKS</a:t>
            </a:r>
          </a:p>
          <a:p>
            <a:pPr algn="ctr">
              <a:buClr>
                <a:srgbClr val="FFC000"/>
              </a:buClr>
              <a:buFont typeface="Wingdings" pitchFamily="2" charset="2"/>
              <a:buChar char="¥"/>
            </a:pPr>
            <a:endParaRPr lang="sr-Cyrl-CS" sz="1800" dirty="0">
              <a:solidFill>
                <a:srgbClr val="C00000"/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 Triptans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are the drugs of choice</a:t>
            </a:r>
          </a:p>
          <a:p>
            <a:pPr>
              <a:buClr>
                <a:srgbClr val="C00000"/>
              </a:buCl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sz="1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endParaRPr lang="sr-Cyrl-CS" sz="10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They act 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5-HT </a:t>
            </a:r>
            <a:r>
              <a:rPr lang="en" sz="2800" b="1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1D/F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receptors on the endings</a:t>
            </a:r>
          </a:p>
          <a:p>
            <a:pPr>
              <a:buClr>
                <a:srgbClr val="C00000"/>
              </a:buClr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n. of the trigeminus and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prevent release</a:t>
            </a:r>
            <a:r>
              <a:rPr lang="en" sz="9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neurotransmitters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.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They also act 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5-HT </a:t>
            </a:r>
            <a:r>
              <a:rPr lang="en" sz="2800" b="1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1B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  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receptors on cranial blood vessels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,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where they cause vasoconstriction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.</a:t>
            </a: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sz="10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They reduce nausea and photophobia</a:t>
            </a: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sz="10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They come in the form of tablets, nasal sprays and injections</a:t>
            </a:r>
            <a:endParaRPr lang="sr-Cyrl-CS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Arial" charset="0"/>
              <a:sym typeface="WP IconicSymbolsA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20000"/>
          </a:bodyPr>
          <a:lstStyle/>
          <a:p>
            <a:pPr algn="ctr">
              <a:buClr>
                <a:srgbClr val="C00000"/>
              </a:buClr>
              <a:buNone/>
            </a:pPr>
            <a:r>
              <a:rPr lang="en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MODERATE AND SEVERE ATTACKS</a:t>
            </a:r>
          </a:p>
          <a:p>
            <a:pPr algn="ctr">
              <a:buClr>
                <a:srgbClr val="C00000"/>
              </a:buClr>
            </a:pPr>
            <a:endParaRPr lang="sr-Cyrl-CS" sz="1800" b="1" dirty="0">
              <a:solidFill>
                <a:srgbClr val="264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rgbClr val="264C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They are triptans</a:t>
            </a:r>
            <a:r>
              <a:rPr lang="en" dirty="0">
                <a:solidFill>
                  <a:srgbClr val="264C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contraindicated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code: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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coronary diseases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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cerebrovascular diseases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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untreated hypertension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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migraines with excessive vasoconstriction - hemiplegic and basilar migraines</a:t>
            </a: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sz="9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Triptans cause tightness in the chest and neck (esophageal spasm) in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1-3%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of patients </a:t>
            </a:r>
            <a:r>
              <a:rPr lang="en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sym typeface="WP IconicSymbolsA" pitchFamily="2" charset="2"/>
              </a:rPr>
              <a:t>, a feeling of warmth, burning and fatigue.</a:t>
            </a:r>
            <a:r>
              <a:rPr lang="en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" sz="3600" b="1" dirty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ALTERNATIVES TO TRIPTANS</a:t>
            </a:r>
          </a:p>
          <a:p>
            <a:pPr algn="ctr">
              <a:spcBef>
                <a:spcPct val="35000"/>
              </a:spcBef>
              <a:buNone/>
            </a:pPr>
            <a:endParaRPr lang="sr-Cyrl-CS" sz="1800" dirty="0">
              <a:latin typeface="Comic Sans MS" pitchFamily="66" charset="0"/>
              <a:sym typeface="WP IconicSymbolsA" pitchFamily="2" charset="2"/>
            </a:endParaRPr>
          </a:p>
          <a:p>
            <a:pPr>
              <a:spcBef>
                <a:spcPct val="35000"/>
              </a:spcBef>
              <a:buNone/>
            </a:pPr>
            <a:r>
              <a:rPr lang="en" sz="3600" dirty="0">
                <a:latin typeface="Comic Sans MS" pitchFamily="66" charset="0"/>
                <a:sym typeface="WP IconicSymbolsA" pitchFamily="2" charset="2"/>
              </a:rPr>
              <a:t> 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High doses of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NSAIDs 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,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e.g. naproxen (1100 mg) in combination with 10 mg metoclopramide</a:t>
            </a:r>
          </a:p>
          <a:p>
            <a:pPr>
              <a:spcBef>
                <a:spcPct val="35000"/>
              </a:spcBef>
              <a:buNone/>
            </a:pPr>
            <a:endParaRPr lang="sr-Cyrl-CS" sz="900" dirty="0">
              <a:solidFill>
                <a:srgbClr val="336600"/>
              </a:solidFill>
              <a:latin typeface="Comic Sans MS" pitchFamily="66" charset="0"/>
              <a:sym typeface="WP IconicSymbolsA" pitchFamily="2" charset="2"/>
            </a:endParaRPr>
          </a:p>
          <a:p>
            <a:pPr>
              <a:spcBef>
                <a:spcPct val="35000"/>
              </a:spcBef>
              <a:buNone/>
            </a:pPr>
            <a:r>
              <a:rPr lang="en" dirty="0">
                <a:solidFill>
                  <a:srgbClr val="3366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rgbClr val="FFC0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Ergotamine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, alone or in combination with caffeine</a:t>
            </a:r>
          </a:p>
          <a:p>
            <a:pPr>
              <a:spcBef>
                <a:spcPct val="35000"/>
              </a:spcBef>
              <a:buNone/>
            </a:pPr>
            <a:r>
              <a:rPr lang="en" dirty="0">
                <a:solidFill>
                  <a:srgbClr val="336600"/>
                </a:solidFill>
                <a:latin typeface="Comic Sans MS" pitchFamily="66" charset="0"/>
                <a:sym typeface="WP IconicSymbolsA" pitchFamily="2" charset="2"/>
              </a:rPr>
              <a:t> 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Dihydroergotamine mesylate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, nasal spray or injection, Stimulates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5-HT </a:t>
            </a:r>
            <a:r>
              <a:rPr lang="en" sz="2800" b="1" baseline="-25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Arial" charset="0"/>
                <a:sym typeface="WP IconicSymbolsA" pitchFamily="2" charset="2"/>
              </a:rPr>
              <a:t>1B/1D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receptors.</a:t>
            </a:r>
          </a:p>
          <a:p>
            <a:pPr>
              <a:spcBef>
                <a:spcPct val="35000"/>
              </a:spcBef>
              <a:buNone/>
            </a:pPr>
            <a:r>
              <a:rPr lang="en" dirty="0">
                <a:solidFill>
                  <a:srgbClr val="3366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sym typeface="WP IconicSymbolsA" pitchFamily="2" charset="2"/>
              </a:rPr>
              <a:t>A combination </a:t>
            </a:r>
            <a:r>
              <a:rPr lang="en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P IconicSymbolsA" pitchFamily="2" charset="2"/>
              </a:rPr>
              <a:t>of codeine and barbiturate analgesics may also be an alternative.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737</Words>
  <Application>Microsoft Office PowerPoint</Application>
  <PresentationFormat>On-screen Show (4:3)</PresentationFormat>
  <Paragraphs>136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Unicode MS</vt:lpstr>
      <vt:lpstr>Calibri</vt:lpstr>
      <vt:lpstr>Comic Sans MS</vt:lpstr>
      <vt:lpstr>Wingdings</vt:lpstr>
      <vt:lpstr>Wingdings 2</vt:lpstr>
      <vt:lpstr>Office Theme</vt:lpstr>
      <vt:lpstr>MIGRAINE TREATMENT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МИГРЕНЕ </dc:title>
  <dc:creator> </dc:creator>
  <cp:lastModifiedBy>Slobodan Jankovic</cp:lastModifiedBy>
  <cp:revision>10</cp:revision>
  <dcterms:created xsi:type="dcterms:W3CDTF">2011-03-03T12:47:32Z</dcterms:created>
  <dcterms:modified xsi:type="dcterms:W3CDTF">2023-08-02T12:41:03Z</dcterms:modified>
</cp:coreProperties>
</file>